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6"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6" autoAdjust="0"/>
    <p:restoredTop sz="94660"/>
  </p:normalViewPr>
  <p:slideViewPr>
    <p:cSldViewPr snapToGrid="0">
      <p:cViewPr varScale="1">
        <p:scale>
          <a:sx n="111" d="100"/>
          <a:sy n="111"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95DA7-C358-4043-9DEE-6A4E285B73BF}"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99335-0129-41D8-B43C-836772C70F08}" type="slidenum">
              <a:rPr lang="en-US" smtClean="0"/>
              <a:t>‹#›</a:t>
            </a:fld>
            <a:endParaRPr lang="en-US"/>
          </a:p>
        </p:txBody>
      </p:sp>
    </p:spTree>
    <p:extLst>
      <p:ext uri="{BB962C8B-B14F-4D97-AF65-F5344CB8AC3E}">
        <p14:creationId xmlns:p14="http://schemas.microsoft.com/office/powerpoint/2010/main" val="204533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99335-0129-41D8-B43C-836772C70F08}" type="slidenum">
              <a:rPr lang="en-US" smtClean="0"/>
              <a:t>7</a:t>
            </a:fld>
            <a:endParaRPr lang="en-US"/>
          </a:p>
        </p:txBody>
      </p:sp>
    </p:spTree>
    <p:extLst>
      <p:ext uri="{BB962C8B-B14F-4D97-AF65-F5344CB8AC3E}">
        <p14:creationId xmlns:p14="http://schemas.microsoft.com/office/powerpoint/2010/main" val="15634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E7A8-1DDD-1A8E-B8AF-E2EF35BBE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D80AC-F639-5A13-4CC4-50A03E9A7D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03B32-50DC-CFE2-A66C-EB249A764C9C}"/>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B7E780A2-83A6-26A9-942B-DF99761F6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3260F-872F-07F6-5120-52230A234F87}"/>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337658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8A0D9-2D3A-7235-C6C3-8905C8FFA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2E550-27DA-FA4D-BD95-706DFD0F0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85FC9-EAED-8A33-BCB6-E223BA5D33E5}"/>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F2B8A216-53E2-6F3A-DE86-36ADA9014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4AC3E-BAE9-4401-D84C-141EF7BCC213}"/>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3786100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47CD62-3803-FB2D-F3D9-D1C5F3BAC3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5E343D-C540-66CE-1DE5-9C090177F6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124C7-F3CA-D451-7F6C-BC780D7564A1}"/>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205EC4FB-2D81-F503-DB39-2AB7BDAA0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5CEA6-EECB-CDC2-9AD5-0E3385062B23}"/>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414812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7104-A623-9824-1B55-DD8626106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6EBD91-61A1-EB8E-5C1A-EC34899F46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467A5-99B0-A723-4262-357A909BAA61}"/>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316FDD1C-591B-684F-8D68-405A392CA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82EA7-76B0-50A4-B2CF-62D79422E49E}"/>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278731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BC6-5419-ECBB-A5D6-AB868E42D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7799AD-C339-C64A-2563-EE147C8354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89D9E-C947-9457-2531-E21B14112355}"/>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5FDF60E2-A000-9EB0-6E94-59649C812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9EE6C-796D-6CD0-C8A0-7817F821CAD4}"/>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264311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0CDF-3446-9743-B57D-4EE93FFE8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AB1F1-B3B7-F31D-1362-3FDB85952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7B698F-F2B2-62B4-DF5D-6EA1DC5A0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D2598-D1B1-F3DD-E8DF-DBF0113DCBBB}"/>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6" name="Footer Placeholder 5">
            <a:extLst>
              <a:ext uri="{FF2B5EF4-FFF2-40B4-BE49-F238E27FC236}">
                <a16:creationId xmlns:a16="http://schemas.microsoft.com/office/drawing/2014/main" id="{2E14427C-5C44-7B22-1325-15D4318DF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168E6-CEBA-6D9F-19B6-9A9EDF8D7F1A}"/>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69011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7BBC-50AE-37AF-A9E8-8FD88E9679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DAE1E4-132A-9587-4311-63A51B34F2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B3D4C-6480-8D2D-5FD0-5AC0E37A02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3D087D-01A9-225B-2DA9-D4167592B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3D61F-958F-CA43-4F1A-08E1C7B1B7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3F065B-3B0B-7169-4F02-DAF05EDB8CBD}"/>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8" name="Footer Placeholder 7">
            <a:extLst>
              <a:ext uri="{FF2B5EF4-FFF2-40B4-BE49-F238E27FC236}">
                <a16:creationId xmlns:a16="http://schemas.microsoft.com/office/drawing/2014/main" id="{729CB31F-D477-1CA8-FA88-432C4FE5AC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706375-36E4-5E0C-CA33-E062544CEF43}"/>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330019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6CB3-2265-6D8A-6A24-8B86A66FE3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207544-0832-DB44-C514-6B3A3F5C5075}"/>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4" name="Footer Placeholder 3">
            <a:extLst>
              <a:ext uri="{FF2B5EF4-FFF2-40B4-BE49-F238E27FC236}">
                <a16:creationId xmlns:a16="http://schemas.microsoft.com/office/drawing/2014/main" id="{9A232459-CDBF-DE5E-0B92-C37BF8FAC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91C2E5-51D4-3B04-BE0F-8B6819FD0AEC}"/>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255442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C3B8D-CE16-3B34-A25A-703C50CF3AFC}"/>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3" name="Footer Placeholder 2">
            <a:extLst>
              <a:ext uri="{FF2B5EF4-FFF2-40B4-BE49-F238E27FC236}">
                <a16:creationId xmlns:a16="http://schemas.microsoft.com/office/drawing/2014/main" id="{377AF7AC-29D4-5B51-EB7E-01BD22910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A96E0-92B7-68F1-348A-7D17ED953B71}"/>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22818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F9D7-34D7-9A93-D1EC-E825A9DC94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6DAB75-6CB2-9D5C-163F-B89DFFDD2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FA2E2-B4C2-6ADC-1995-8C862EDEA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18CEB-1EC2-08C9-8AF5-ACCE527FE0E6}"/>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6" name="Footer Placeholder 5">
            <a:extLst>
              <a:ext uri="{FF2B5EF4-FFF2-40B4-BE49-F238E27FC236}">
                <a16:creationId xmlns:a16="http://schemas.microsoft.com/office/drawing/2014/main" id="{B34AF267-E73F-E15E-701E-434B5960F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11BFF-B0E9-16B5-ED51-1C058AA36484}"/>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410465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EB364-D09B-C06B-B4A0-1B8696D49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2C457A-5865-4ADF-59A7-84F3800C4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BC098-4550-00ED-6D8A-32555D648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5D3F3-6686-B6C4-089C-9B083FCEE945}"/>
              </a:ext>
            </a:extLst>
          </p:cNvPr>
          <p:cNvSpPr>
            <a:spLocks noGrp="1"/>
          </p:cNvSpPr>
          <p:nvPr>
            <p:ph type="dt" sz="half" idx="10"/>
          </p:nvPr>
        </p:nvSpPr>
        <p:spPr/>
        <p:txBody>
          <a:bodyPr/>
          <a:lstStyle/>
          <a:p>
            <a:fld id="{A83D9BBB-AA65-404D-A1EF-7110EE240CC0}" type="datetimeFigureOut">
              <a:rPr lang="en-US" smtClean="0"/>
              <a:t>9/4/2024</a:t>
            </a:fld>
            <a:endParaRPr lang="en-US"/>
          </a:p>
        </p:txBody>
      </p:sp>
      <p:sp>
        <p:nvSpPr>
          <p:cNvPr id="6" name="Footer Placeholder 5">
            <a:extLst>
              <a:ext uri="{FF2B5EF4-FFF2-40B4-BE49-F238E27FC236}">
                <a16:creationId xmlns:a16="http://schemas.microsoft.com/office/drawing/2014/main" id="{B7800E33-4D4D-919C-4075-82B9BB157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359F4-2E57-4B99-E8ED-8EBBBF561D53}"/>
              </a:ext>
            </a:extLst>
          </p:cNvPr>
          <p:cNvSpPr>
            <a:spLocks noGrp="1"/>
          </p:cNvSpPr>
          <p:nvPr>
            <p:ph type="sldNum" sz="quarter" idx="12"/>
          </p:nvPr>
        </p:nvSpPr>
        <p:spPr/>
        <p:txBody>
          <a:bodyPr/>
          <a:lstStyle/>
          <a:p>
            <a:fld id="{0731C735-E7E0-4898-82E5-FCFB6E183167}" type="slidenum">
              <a:rPr lang="en-US" smtClean="0"/>
              <a:t>‹#›</a:t>
            </a:fld>
            <a:endParaRPr lang="en-US"/>
          </a:p>
        </p:txBody>
      </p:sp>
    </p:spTree>
    <p:extLst>
      <p:ext uri="{BB962C8B-B14F-4D97-AF65-F5344CB8AC3E}">
        <p14:creationId xmlns:p14="http://schemas.microsoft.com/office/powerpoint/2010/main" val="337001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01F2-385F-BC4B-B306-670C9F55A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507211-D5CC-7461-FCB4-F91DFAF92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6DFC6-76E4-303C-0B4A-27A7E0020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D9BBB-AA65-404D-A1EF-7110EE240CC0}" type="datetimeFigureOut">
              <a:rPr lang="en-US" smtClean="0"/>
              <a:t>9/4/2024</a:t>
            </a:fld>
            <a:endParaRPr lang="en-US"/>
          </a:p>
        </p:txBody>
      </p:sp>
      <p:sp>
        <p:nvSpPr>
          <p:cNvPr id="5" name="Footer Placeholder 4">
            <a:extLst>
              <a:ext uri="{FF2B5EF4-FFF2-40B4-BE49-F238E27FC236}">
                <a16:creationId xmlns:a16="http://schemas.microsoft.com/office/drawing/2014/main" id="{40BF5724-3517-8E53-0635-6487F99B0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13D846-67B9-BFBD-978A-53D4FFC35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1C735-E7E0-4898-82E5-FCFB6E183167}" type="slidenum">
              <a:rPr lang="en-US" smtClean="0"/>
              <a:t>‹#›</a:t>
            </a:fld>
            <a:endParaRPr lang="en-US"/>
          </a:p>
        </p:txBody>
      </p:sp>
    </p:spTree>
    <p:extLst>
      <p:ext uri="{BB962C8B-B14F-4D97-AF65-F5344CB8AC3E}">
        <p14:creationId xmlns:p14="http://schemas.microsoft.com/office/powerpoint/2010/main" val="402011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5B0FF8-8524-0B76-A47A-576680035962}"/>
              </a:ext>
            </a:extLst>
          </p:cNvPr>
          <p:cNvSpPr txBox="1"/>
          <p:nvPr/>
        </p:nvSpPr>
        <p:spPr>
          <a:xfrm>
            <a:off x="0" y="156630"/>
            <a:ext cx="12192000" cy="6640344"/>
          </a:xfrm>
          <a:prstGeom prst="rect">
            <a:avLst/>
          </a:prstGeom>
          <a:noFill/>
        </p:spPr>
        <p:txBody>
          <a:bodyPr wrap="square">
            <a:spAutoFit/>
          </a:bodyPr>
          <a:lstStyle/>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What is that gospel? First, it is the realization that you (all of us) are sinners.</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Rom 3:10-18</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 it is written,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There is none righteous, no, not one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11</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There is none that understandeth, there is none that seeketh after God.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They are all gone out of the way, they are together become unprofitable; there is none that doeth good, no, not one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13</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Their throat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an open sepulchre; with their tongues they have used deceit; the poison of asps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under their lips: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14</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Whose mouth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full of cursing and bitterness: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Their feet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swift to shed blood: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16</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Destruction and misery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in their ways: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And the way of peace have they not known: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There is no fear of God before their eyes.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What we need is righteousness, which we can't obtain by ourselves.</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Rom 3:19-20</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Now we know that what things soever the law saith, it saith to them who are under the law: that every mouth may be stopped, and all the world may become guilty before God.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Therefore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by the deeds of the law there shall no flesh be justified in his sight</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for by the law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 knowledge of sin.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The only righteousness that anyone can have must be given to them.</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Rom 3:21-23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But now </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righteousness of God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without the law is manifested, being witnessed by the law and the prophets;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22</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Even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righteousness of God </a:t>
            </a:r>
            <a:r>
              <a:rPr lang="en-US" sz="1400" b="1"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which is</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by faith of Jesus Christ unto all and upon all them that believe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for there is no difference: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23</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For all have sinned, and come short of the glory of God;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Jesus Christ lived the life of faith and righteousness that is required to obtain eternal salvation. He is the only one who ever did. The only hope for us, then, is for God to impute (to reckon to one what does not belong to him) the righteousness of Christ on us. He does that if we trust that he lived the perfect life that is necessary, and his death was imputed to us also. His death becomes our death, and God imputes His righteousness upon us. He redeems us through the blood of Christ.</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Rom 3:24-26</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Being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justified freely by his grace through the redemption that is in Christ Jesus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25</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Whom God hath set forth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be</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 propitiation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b="1" i="1" kern="100" dirty="0">
                <a:effectLst/>
                <a:latin typeface="Calibri" panose="020F0502020204030204" pitchFamily="34" charset="0"/>
                <a:ea typeface="Calibri" panose="020F0502020204030204" pitchFamily="34" charset="0"/>
                <a:cs typeface="Times New Roman" panose="02020603050405020304" pitchFamily="18" charset="0"/>
              </a:rPr>
              <a:t>The act of appeasing wrath and conciliating the favor of an offended person</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through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faith in his blood</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to declare his righteousness for the remission of sins that are past, through the forbearance of God;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26</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To declare, </a:t>
            </a:r>
            <a:r>
              <a:rPr lang="en-US" sz="14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say</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this time his righteousness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that he might be just, and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justifier of him which believeth in Jesus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Because of what Christ did for us, when we believe and trust in that for our salvation, God justifies us (an act of free grace by which God pardons the sinner and accepts him as righteous). It is something that can't be worked for. No deeds or acts of contrition can do it for us. Only God can do it, and He does it because our belief in Him and His Word pleases Him.</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Rom 4:4-5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Now to him that worketh is the reward not reckoned of grace, but of debt. </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But </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him that worketh not, but believeth on him that </a:t>
            </a:r>
            <a:r>
              <a:rPr lang="en-US" sz="1400" b="1" u="sng"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justifieth</a:t>
            </a: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 ungodly, his faith is counted for righteousness</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Heb 11:6</a:t>
            </a:r>
            <a:r>
              <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But </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without faith </a:t>
            </a:r>
            <a:r>
              <a:rPr lang="en-US" sz="1400"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it is</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impossible to please </a:t>
            </a:r>
            <a:r>
              <a:rPr lang="en-US" sz="1400"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him</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for </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 that cometh to God must believe that he is, and </a:t>
            </a:r>
            <a:r>
              <a:rPr lang="en-US" sz="1400" i="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that</a:t>
            </a:r>
            <a:r>
              <a:rPr lang="en-US" sz="14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he is a rewarder of them that diligently seek him</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1339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F36D89-ED49-C42A-3FC1-945AE5253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8" y="91440"/>
            <a:ext cx="8345632" cy="6644639"/>
          </a:xfrm>
          <a:prstGeom prst="rect">
            <a:avLst/>
          </a:prstGeom>
        </p:spPr>
      </p:pic>
      <p:pic>
        <p:nvPicPr>
          <p:cNvPr id="7" name="Picture 6">
            <a:extLst>
              <a:ext uri="{FF2B5EF4-FFF2-40B4-BE49-F238E27FC236}">
                <a16:creationId xmlns:a16="http://schemas.microsoft.com/office/drawing/2014/main" id="{4C78F477-1BCA-F348-A66C-4359B735C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691" y="121921"/>
            <a:ext cx="4180309" cy="6614158"/>
          </a:xfrm>
          <a:prstGeom prst="rect">
            <a:avLst/>
          </a:prstGeom>
        </p:spPr>
      </p:pic>
      <p:cxnSp>
        <p:nvCxnSpPr>
          <p:cNvPr id="3" name="Straight Connector 2">
            <a:extLst>
              <a:ext uri="{FF2B5EF4-FFF2-40B4-BE49-F238E27FC236}">
                <a16:creationId xmlns:a16="http://schemas.microsoft.com/office/drawing/2014/main" id="{A5E9E036-FE36-9256-A642-5096A28D50E8}"/>
              </a:ext>
            </a:extLst>
          </p:cNvPr>
          <p:cNvCxnSpPr>
            <a:cxnSpLocks/>
            <a:stCxn id="5" idx="0"/>
            <a:endCxn id="5" idx="2"/>
          </p:cNvCxnSpPr>
          <p:nvPr/>
        </p:nvCxnSpPr>
        <p:spPr>
          <a:xfrm>
            <a:off x="4188864" y="91440"/>
            <a:ext cx="0" cy="6644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6AE66A-B37B-8D63-ED78-C56FB5B3D719}"/>
              </a:ext>
            </a:extLst>
          </p:cNvPr>
          <p:cNvCxnSpPr/>
          <p:nvPr/>
        </p:nvCxnSpPr>
        <p:spPr>
          <a:xfrm>
            <a:off x="8178800" y="91440"/>
            <a:ext cx="0" cy="6563360"/>
          </a:xfrm>
          <a:prstGeom prst="line">
            <a:avLst/>
          </a:prstGeom>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4E2A1283-57C3-77CE-8CC7-1DFA1690EF04}"/>
              </a:ext>
            </a:extLst>
          </p:cNvPr>
          <p:cNvSpPr/>
          <p:nvPr/>
        </p:nvSpPr>
        <p:spPr>
          <a:xfrm>
            <a:off x="3820162" y="1625600"/>
            <a:ext cx="457198"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F89454B-A6AF-AA30-D129-6E9341B6861D}"/>
              </a:ext>
            </a:extLst>
          </p:cNvPr>
          <p:cNvSpPr/>
          <p:nvPr/>
        </p:nvSpPr>
        <p:spPr>
          <a:xfrm>
            <a:off x="3820162" y="2255520"/>
            <a:ext cx="457198"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06D15EE-5D93-4A20-06C0-D5BD9712054C}"/>
              </a:ext>
            </a:extLst>
          </p:cNvPr>
          <p:cNvSpPr/>
          <p:nvPr/>
        </p:nvSpPr>
        <p:spPr>
          <a:xfrm>
            <a:off x="3820162" y="3901440"/>
            <a:ext cx="457198" cy="182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3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16B3C-6D19-8F93-E424-40046F663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409" y="316501"/>
            <a:ext cx="7589630" cy="1491979"/>
          </a:xfrm>
          <a:prstGeom prst="rect">
            <a:avLst/>
          </a:prstGeom>
        </p:spPr>
      </p:pic>
      <p:pic>
        <p:nvPicPr>
          <p:cNvPr id="5" name="Picture 4">
            <a:extLst>
              <a:ext uri="{FF2B5EF4-FFF2-40B4-BE49-F238E27FC236}">
                <a16:creationId xmlns:a16="http://schemas.microsoft.com/office/drawing/2014/main" id="{45DFB29A-C0A0-8FA8-40E5-7AA310956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961" y="1719024"/>
            <a:ext cx="5358959" cy="5049516"/>
          </a:xfrm>
          <a:prstGeom prst="rect">
            <a:avLst/>
          </a:prstGeom>
        </p:spPr>
      </p:pic>
      <p:sp>
        <p:nvSpPr>
          <p:cNvPr id="6" name="Arrow: Left 5">
            <a:extLst>
              <a:ext uri="{FF2B5EF4-FFF2-40B4-BE49-F238E27FC236}">
                <a16:creationId xmlns:a16="http://schemas.microsoft.com/office/drawing/2014/main" id="{20224A37-61A4-8379-49E7-5B3E11C0A412}"/>
              </a:ext>
            </a:extLst>
          </p:cNvPr>
          <p:cNvSpPr/>
          <p:nvPr/>
        </p:nvSpPr>
        <p:spPr>
          <a:xfrm>
            <a:off x="7995920" y="4968240"/>
            <a:ext cx="3474720" cy="1117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5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FBB9E-462A-5C74-CCCC-E86080886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040" y="749854"/>
            <a:ext cx="9540240" cy="5230182"/>
          </a:xfrm>
          <a:prstGeom prst="rect">
            <a:avLst/>
          </a:prstGeom>
        </p:spPr>
      </p:pic>
    </p:spTree>
    <p:extLst>
      <p:ext uri="{BB962C8B-B14F-4D97-AF65-F5344CB8AC3E}">
        <p14:creationId xmlns:p14="http://schemas.microsoft.com/office/powerpoint/2010/main" val="3740447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9A4F0-D987-FC4B-3172-342F5657DA12}"/>
              </a:ext>
            </a:extLst>
          </p:cNvPr>
          <p:cNvSpPr txBox="1"/>
          <p:nvPr/>
        </p:nvSpPr>
        <p:spPr>
          <a:xfrm>
            <a:off x="396240" y="386080"/>
            <a:ext cx="11308080" cy="6001643"/>
          </a:xfrm>
          <a:prstGeom prst="rect">
            <a:avLst/>
          </a:prstGeom>
          <a:noFill/>
        </p:spPr>
        <p:txBody>
          <a:bodyPr wrap="square" rtlCol="0">
            <a:spAutoFit/>
          </a:bodyPr>
          <a:lstStyle/>
          <a:p>
            <a:pPr marL="457200" indent="-457200">
              <a:buFont typeface="Arial" panose="020B0604020202020204" pitchFamily="34" charset="0"/>
              <a:buChar char="•"/>
            </a:pPr>
            <a:r>
              <a:rPr lang="en-US" sz="3200" dirty="0"/>
              <a:t>Be taught the proper context of the three main verses that were used.</a:t>
            </a:r>
          </a:p>
          <a:p>
            <a:pPr marL="457200" indent="-457200">
              <a:buFont typeface="Arial" panose="020B0604020202020204" pitchFamily="34" charset="0"/>
              <a:buChar char="•"/>
            </a:pPr>
            <a:r>
              <a:rPr lang="en-US" sz="3200" dirty="0"/>
              <a:t>Understand that confessing your sins isn’t necessary to be given eternal life.</a:t>
            </a:r>
          </a:p>
          <a:p>
            <a:pPr marL="457200" indent="-457200">
              <a:buFont typeface="Arial" panose="020B0604020202020204" pitchFamily="34" charset="0"/>
              <a:buChar char="•"/>
            </a:pPr>
            <a:r>
              <a:rPr lang="en-US" sz="3200" dirty="0"/>
              <a:t>Realize that asking Jesus to come into your heart is a senseless platitude.</a:t>
            </a:r>
          </a:p>
          <a:p>
            <a:pPr marL="457200" indent="-457200">
              <a:buFont typeface="Arial" panose="020B0604020202020204" pitchFamily="34" charset="0"/>
              <a:buChar char="•"/>
            </a:pPr>
            <a:r>
              <a:rPr lang="en-US" sz="3200" dirty="0"/>
              <a:t>Find out that you don’t really feel any different after you’re saved than you did beforehand (with the exception of a few emotional highs here and there, which every sports fan knows about too.)</a:t>
            </a:r>
          </a:p>
          <a:p>
            <a:pPr marL="457200" indent="-457200">
              <a:buFont typeface="Arial" panose="020B0604020202020204" pitchFamily="34" charset="0"/>
              <a:buChar char="•"/>
            </a:pPr>
            <a:r>
              <a:rPr lang="en-US" sz="3200" dirty="0"/>
              <a:t>Praying is a good thing, and is advisable, but belief is all that is necessary for soul salvation.</a:t>
            </a:r>
          </a:p>
        </p:txBody>
      </p:sp>
    </p:spTree>
    <p:extLst>
      <p:ext uri="{BB962C8B-B14F-4D97-AF65-F5344CB8AC3E}">
        <p14:creationId xmlns:p14="http://schemas.microsoft.com/office/powerpoint/2010/main" val="275259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Share the Gospel (In 3 Minutes!)  Romans Road To Salvation (2)">
            <a:hlinkClick r:id="" action="ppaction://media"/>
            <a:extLst>
              <a:ext uri="{FF2B5EF4-FFF2-40B4-BE49-F238E27FC236}">
                <a16:creationId xmlns:a16="http://schemas.microsoft.com/office/drawing/2014/main" id="{40A8BBC8-0279-C9B9-2251-CFEF1E1FF9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9139631"/>
      </p:ext>
    </p:extLst>
  </p:cSld>
  <p:clrMapOvr>
    <a:masterClrMapping/>
  </p:clrMapOvr>
  <mc:AlternateContent xmlns:mc="http://schemas.openxmlformats.org/markup-compatibility/2006" xmlns:p14="http://schemas.microsoft.com/office/powerpoint/2010/main">
    <mc:Choice Requires="p14">
      <p:transition spd="slow" p14:dur="2000" advClick="0" advTm="430"/>
    </mc:Choice>
    <mc:Fallback xmlns="">
      <p:transition spd="slow" advClick="0" advTm="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99B60-2CB0-D1D8-BAF3-F46DDB158B5C}"/>
              </a:ext>
            </a:extLst>
          </p:cNvPr>
          <p:cNvSpPr txBox="1"/>
          <p:nvPr/>
        </p:nvSpPr>
        <p:spPr>
          <a:xfrm>
            <a:off x="198120" y="104916"/>
            <a:ext cx="11795760" cy="6648167"/>
          </a:xfrm>
          <a:prstGeom prst="rect">
            <a:avLst/>
          </a:prstGeom>
          <a:noFill/>
        </p:spPr>
        <p:txBody>
          <a:bodyPr wrap="square" rtlCol="0">
            <a:spAutoFit/>
          </a:bodyPr>
          <a:lstStyle/>
          <a:p>
            <a:pPr algn="ctr">
              <a:lnSpc>
                <a:spcPct val="150000"/>
              </a:lnSpc>
            </a:pPr>
            <a:r>
              <a:rPr lang="en-US" sz="3600" b="1" u="sng" dirty="0"/>
              <a:t>Three Ironclad Rules of Bible Study</a:t>
            </a:r>
          </a:p>
          <a:p>
            <a:pPr marL="742950" indent="-742950">
              <a:lnSpc>
                <a:spcPct val="150000"/>
              </a:lnSpc>
              <a:buFont typeface="+mj-lt"/>
              <a:buAutoNum type="arabicPeriod"/>
            </a:pPr>
            <a:r>
              <a:rPr lang="en-US" sz="3600" dirty="0"/>
              <a:t>Always look at who is writing or speaking    (</a:t>
            </a:r>
            <a:r>
              <a:rPr lang="en-US" sz="3600" i="1" dirty="0"/>
              <a:t>Who is talking?</a:t>
            </a:r>
            <a:r>
              <a:rPr lang="en-US" sz="3600" dirty="0"/>
              <a:t>)</a:t>
            </a:r>
          </a:p>
          <a:p>
            <a:pPr marL="742950" indent="-742950">
              <a:lnSpc>
                <a:spcPct val="150000"/>
              </a:lnSpc>
              <a:buFont typeface="+mj-lt"/>
              <a:buAutoNum type="arabicPeriod"/>
            </a:pPr>
            <a:r>
              <a:rPr lang="en-US" sz="3600" dirty="0"/>
              <a:t>Always find out to whom is being written or spoken (</a:t>
            </a:r>
            <a:r>
              <a:rPr lang="en-US" sz="3600" i="1" dirty="0"/>
              <a:t>Who are they talking to?</a:t>
            </a:r>
            <a:r>
              <a:rPr lang="en-US" sz="3600" dirty="0"/>
              <a:t>)</a:t>
            </a:r>
          </a:p>
          <a:p>
            <a:pPr marL="742950" indent="-742950">
              <a:lnSpc>
                <a:spcPct val="150000"/>
              </a:lnSpc>
              <a:buFont typeface="+mj-lt"/>
              <a:buAutoNum type="arabicPeriod"/>
            </a:pPr>
            <a:r>
              <a:rPr lang="en-US" sz="3600" dirty="0"/>
              <a:t>Always understand the context in which it is being written or spoken (</a:t>
            </a:r>
            <a:r>
              <a:rPr lang="en-US" sz="3600" i="1" dirty="0"/>
              <a:t>What are they talking about?)</a:t>
            </a:r>
            <a:endParaRPr lang="en-US" sz="3600" dirty="0"/>
          </a:p>
        </p:txBody>
      </p:sp>
    </p:spTree>
    <p:extLst>
      <p:ext uri="{BB962C8B-B14F-4D97-AF65-F5344CB8AC3E}">
        <p14:creationId xmlns:p14="http://schemas.microsoft.com/office/powerpoint/2010/main" val="1508964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the Plan of Salvation  What is Salvation &amp; How to be Saved   GotQuestions.org (2)">
            <a:hlinkClick r:id="" action="ppaction://media"/>
            <a:extLst>
              <a:ext uri="{FF2B5EF4-FFF2-40B4-BE49-F238E27FC236}">
                <a16:creationId xmlns:a16="http://schemas.microsoft.com/office/drawing/2014/main" id="{056F0A37-4627-633E-4985-2F4605DAF5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6846609"/>
      </p:ext>
    </p:extLst>
  </p:cSld>
  <p:clrMapOvr>
    <a:masterClrMapping/>
  </p:clrMapOvr>
  <mc:AlternateContent xmlns:mc="http://schemas.openxmlformats.org/markup-compatibility/2006" xmlns:p14="http://schemas.microsoft.com/office/powerpoint/2010/main">
    <mc:Choice Requires="p14">
      <p:transition spd="slow" p14:dur="2000" advClick="0" advTm="1220"/>
    </mc:Choice>
    <mc:Fallback xmlns="">
      <p:transition spd="slow" advClick="0" advTm="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8BC3F-3CE0-9539-B6C0-26F03FF2BC99}"/>
              </a:ext>
            </a:extLst>
          </p:cNvPr>
          <p:cNvPicPr>
            <a:picLocks noChangeAspect="1"/>
          </p:cNvPicPr>
          <p:nvPr/>
        </p:nvPicPr>
        <p:blipFill>
          <a:blip r:embed="rId2"/>
          <a:stretch>
            <a:fillRect/>
          </a:stretch>
        </p:blipFill>
        <p:spPr>
          <a:xfrm>
            <a:off x="0" y="0"/>
            <a:ext cx="6858000" cy="6858000"/>
          </a:xfrm>
          <a:prstGeom prst="rect">
            <a:avLst/>
          </a:prstGeom>
        </p:spPr>
      </p:pic>
      <p:sp>
        <p:nvSpPr>
          <p:cNvPr id="7" name="TextBox 6">
            <a:extLst>
              <a:ext uri="{FF2B5EF4-FFF2-40B4-BE49-F238E27FC236}">
                <a16:creationId xmlns:a16="http://schemas.microsoft.com/office/drawing/2014/main" id="{AF234A2A-FE48-CD9B-8877-A462F5CEA4F4}"/>
              </a:ext>
            </a:extLst>
          </p:cNvPr>
          <p:cNvSpPr txBox="1"/>
          <p:nvPr/>
        </p:nvSpPr>
        <p:spPr>
          <a:xfrm>
            <a:off x="7244080" y="1443841"/>
            <a:ext cx="4490720" cy="3970318"/>
          </a:xfrm>
          <a:prstGeom prst="rect">
            <a:avLst/>
          </a:prstGeom>
          <a:noFill/>
        </p:spPr>
        <p:txBody>
          <a:bodyPr wrap="square" rtlCol="0">
            <a:spAutoFit/>
          </a:bodyPr>
          <a:lstStyle/>
          <a:p>
            <a:pPr algn="ctr"/>
            <a:r>
              <a:rPr lang="en-US" sz="7200" dirty="0">
                <a:solidFill>
                  <a:srgbClr val="FF0000"/>
                </a:solidFill>
                <a:latin typeface="Playball" panose="02000000000000000000" pitchFamily="2" charset="0"/>
              </a:rPr>
              <a:t>Hyper-man</a:t>
            </a:r>
          </a:p>
          <a:p>
            <a:pPr algn="ctr"/>
            <a:r>
              <a:rPr lang="en-US" sz="5400" dirty="0">
                <a:solidFill>
                  <a:srgbClr val="FF0000"/>
                </a:solidFill>
                <a:latin typeface="Playball" panose="02000000000000000000" pitchFamily="2" charset="0"/>
              </a:rPr>
              <a:t>To the </a:t>
            </a:r>
          </a:p>
          <a:p>
            <a:pPr algn="ctr"/>
            <a:r>
              <a:rPr lang="en-US" sz="5400" dirty="0">
                <a:solidFill>
                  <a:srgbClr val="FF0000"/>
                </a:solidFill>
                <a:latin typeface="Playball" panose="02000000000000000000" pitchFamily="2" charset="0"/>
              </a:rPr>
              <a:t>Rescue!</a:t>
            </a:r>
          </a:p>
          <a:p>
            <a:endParaRPr lang="en-US" sz="7200" dirty="0">
              <a:latin typeface="Playball" panose="02000000000000000000" pitchFamily="2" charset="0"/>
            </a:endParaRPr>
          </a:p>
        </p:txBody>
      </p:sp>
    </p:spTree>
    <p:extLst>
      <p:ext uri="{BB962C8B-B14F-4D97-AF65-F5344CB8AC3E}">
        <p14:creationId xmlns:p14="http://schemas.microsoft.com/office/powerpoint/2010/main" val="1554131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841</Words>
  <Application>Microsoft Office PowerPoint</Application>
  <PresentationFormat>Widescreen</PresentationFormat>
  <Paragraphs>24</Paragraphs>
  <Slides>9</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Bookman Old Style</vt:lpstr>
      <vt:lpstr>Calibri</vt:lpstr>
      <vt:lpstr>Playball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Shoop</dc:creator>
  <cp:lastModifiedBy>Keith Shoop</cp:lastModifiedBy>
  <cp:revision>15</cp:revision>
  <dcterms:created xsi:type="dcterms:W3CDTF">2024-08-31T15:36:11Z</dcterms:created>
  <dcterms:modified xsi:type="dcterms:W3CDTF">2024-09-05T01:54:53Z</dcterms:modified>
</cp:coreProperties>
</file>