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9T15:40:48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2130 1 24575,'-1116'0'0,"1069"2"0,1 2 0,-1 3 0,-74 19 0,47-11 0,47-10 0,-1 1 0,1 1 0,0 1 0,-30 14 0,7 5 0,-63 45 0,-16 10 0,117-74 0,0 1 0,1 1 0,1 0 0,0 1 0,0 0 0,1 0 0,0 1 0,1 0 0,0 1 0,-10 24 0,-3-1 0,10-16 0,0 0 0,1 1 0,0 0 0,2 0 0,1 1 0,1 0 0,0 0 0,2 0 0,0 1 0,2 0 0,0 24 0,1-10 0,1-19 0,-1 1 0,2-1 0,4 28 0,-4-41 0,1 0 0,-1 0 0,1 0 0,0-1 0,0 1 0,0 0 0,0-1 0,1 1 0,0-1 0,0 0 0,0 0 0,0 0 0,1 0 0,0-1 0,0 1 0,0-1 0,4 3 0,56 29 0,2-2 0,88 31 0,-107-49 0,1-2 0,89 12 0,2 1 0,-79-16 0,0-3 0,1-2 0,-1-3 0,64-6 0,2 1 0,55 1 0,202 5 0,-327 2 0,66 15 0,-66-10 0,66 5 0,4-7 0,141 28 0,-196-28 0,0-3 0,129-6 0,-74-2 0,-23 3 0,463-16 0,-450 10 0,-61 4 0,104-17 0,-30 1 0,-81 13 0,66-17 0,-63 10 0,-14 3 0,54-20 0,-79 24 0,-1 0 0,0-1 0,0 0 0,0-1 0,-1 0 0,0-1 0,0 0 0,14-15 0,-4 1 0,-6 7 0,-1 0 0,23-34 0,-32 42 0,-1-1 0,1 0 0,-1 0 0,0 0 0,-1 0 0,0 0 0,0-1 0,-1 1 0,0 0 0,0-13 0,-1 11 0,0 0 0,-1 0 0,0 0 0,0 1 0,-1-1 0,0 1 0,-1-1 0,-6-15 0,5 20 0,1-1 0,-1 1 0,0 0 0,0 0 0,0 0 0,-1 0 0,0 1 0,0-1 0,0 1 0,0 1 0,-1-1 0,0 1 0,1 0 0,-8-3 0,-160-58 0,132 50 0,0 1 0,0 3 0,-50-6 0,39 7 0,-70-21 0,-110-38 0,180 54 0,-82-17 0,-99-21 0,181 42 0,-83-29 0,85 23 0,-86-17 0,-48-11 0,166 39 0,-5 0 0,-1 1 0,-39-2 0,38 4 0,0 0 0,-33-9 0,-2-4 0,23 7 0,-52-20 0,77 23 0,1 0 0,-1-1 0,1 0 0,1-1 0,-1 0 0,1-1 0,0 0 0,-11-13 0,14 14-170,0 0-1,-1 1 0,0 0 1,1 0-1,-2 1 0,1 0 1,-18-8-1,9 8-6655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9T15:40:54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1401 1 24575,'-27'1'0,"1"2"0,-1 0 0,1 2 0,0 1 0,-28 10 0,-124 55 0,139-54 0,18-6 0,-1-2 0,0 0 0,-1-1 0,0-1 0,0-2 0,-29 5 0,25-7 0,1 2 0,-45 13 0,46-11 0,1 0 0,-1-2 0,-31 3 0,25-6 0,0 2 0,0 0 0,0 3 0,0 0 0,1 2 0,0 2 0,-53 25 0,49-19 0,8-5 0,1 0 0,-30 22 0,46-28 0,1 0 0,1 1 0,0 0 0,0 0 0,0 1 0,1 0 0,0 0 0,0 1 0,1-1 0,-6 13 0,3-3 0,1 1 0,1 0 0,0 1 0,2 0 0,0-1 0,1 1 0,1 1 0,1 39 0,2-27 0,-2-11 0,2 1 0,0 0 0,8 38 0,-7-54 0,0 1 0,1-1 0,0 1 0,0-1 0,1 0 0,0 0 0,0-1 0,0 1 0,1-1 0,0 0 0,0 0 0,1 0 0,0-1 0,10 8 0,3 1 0,29 22 0,1-2 0,3-2 0,81 38 0,-79-48 0,211 82 0,-210-86 0,1-3 0,109 16 0,-75-18 0,-41-5 0,62 1 0,-45-4 0,0 3 0,79 19 0,-57-9 0,71 13 0,-58-8 0,1-5 0,1-4 0,131 0 0,-119-16 0,-1-5 0,157-30 0,-246 29 0,-1-1 0,0-1 0,-1-1 0,0-1 0,39-27 0,4-2 0,-22 14 0,-2-3 0,45-41 0,-50 40 0,-28 23 0,0 1 0,-1-2 0,1 1 0,-1-1 0,-1-1 0,0 1 0,0-1 0,-1 0 0,-1-1 0,6-11 0,-8 13 0,-1 0 0,0 0 0,0 0 0,0-1 0,-2 1 0,1 0 0,-1-1 0,0 1 0,-1-1 0,0 1 0,0 0 0,-1-1 0,-4-10 0,-28-127 0,23 91 0,-25-78 0,30 118 0,0 0 0,-1 1 0,-1 0 0,-1 0 0,0 0 0,0 1 0,-1 1 0,-1 0 0,-16-15 0,-22-18 0,17 14 0,-1 2 0,-2 1 0,0 2 0,-67-38 0,-3 18 0,-126-39 0,125 49 0,76 29 0,-1 1 0,-1 2 0,1 1 0,-1 1 0,1 1 0,-36 4 0,-84-7 0,-9-7-72,-163 8 0,182 5-1149,119-1-5605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3668-4D82-E4C5-576C-72D161AC2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95490-2AD0-F332-18D9-2233A84CB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2DF5E-EC67-18B2-A7C5-B4B4DCA7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12AE-99C5-16E0-A47F-5594DB0E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B8E6-DA42-5EF1-80C3-7FF7F7B7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ED6D-47C0-5958-4044-33343466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668E2-F87A-44E8-BE1C-95D4E6AE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8E5A3-1DED-B5AE-1C28-835F782B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BD9E2-5C28-9C23-5429-BB6F71A3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D14E7-9AFB-592B-4BB3-6ED70A78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6B7FF-6E9E-829F-6F53-967D91A9E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06353-ED0F-4AD2-73DE-2EA55C16D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8974B-1AD8-45F7-791D-249B8814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0A29-951E-03A0-E201-71CB16B0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5149-64C1-3471-E7CC-B3C5DD9B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B957-CF59-BB87-3C20-785980EC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3FE7E-C25F-CCC6-0193-9D656430F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A389-F097-4C6E-00B0-2D76737A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4DD5-E2CB-F9CD-CB34-9ABE29A2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528AA-52B3-21FD-FE03-178174BE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EDE1-C2C1-5826-78DE-22F9CE18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E86B-0ADE-16FC-F412-8A05C652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8AE41-98E9-BE0E-46DB-1F268B45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1237F-D3D4-943E-4869-DA814197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5154-3399-05D9-2D83-9BBCFEF2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5E94-D92C-95BA-C0F6-93363FE3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FDA38-F307-B898-C534-FE4CDCC63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D33B-9318-95C3-F1C8-0D3FB04A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934F-C193-71DA-5B3B-035121CB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3F028-E638-3A16-BB1A-6533A36E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682D3-8CC7-10CE-5841-39EBE255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7CF1-7AF4-0349-3FA7-3CC67137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0210D-CCBA-DEFA-BD89-4BC2E5DC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0098C-C244-30CA-7AB6-27BCAE00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2CC3-2543-0C39-5FFD-472C8A2E7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14401-B028-B9EB-2561-C008A21CE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799F0-95F0-FB57-9501-06FBA4E1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2DB42-697E-1BF8-E8E2-E6CD5D4F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987D0-D008-7AC8-FEE2-4B04E375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00C4-602B-F463-738B-B00BBAD1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18A94-B8E6-9B33-C763-D8E750BB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367F1-0C37-861D-8D41-A2745158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25DDA-E167-9FA6-7CAD-97B7695C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6EDB4-DB2B-71E6-AFDF-4AFDBD3F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BE67B-7166-979A-9687-E29814C0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0E503-4232-B3F3-AF6E-A2231A44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B5F6-EFCE-7DFE-3403-FC64C898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DAF2-0F75-97CC-532B-4E88B4905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C7D92-01B4-3599-1768-D3F31E532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18611-E365-131E-F532-392D298D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0EF68-D785-A57D-C698-CC6FE377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A31C8-555F-A07D-0F1E-D5EDCFBF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44C2-337D-610C-5505-815114B4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BF7C5-7DB8-CEE9-AB15-F254934ED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3435E-8375-32A0-0A50-B694A71CA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94C57-D40B-9849-68F3-1FB2E215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D9EF6-D819-027E-85C7-B47ECBF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42C1-5D98-DBD1-22F4-7D967881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5C026-6722-4007-FE80-A50350FE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CAE6D-D791-6008-7FC8-A095C162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D044-F36D-FCAC-7140-231F1FADA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EE7F-5E91-458C-8597-88C2236E5BA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E946-C7B3-24E5-D6CF-EE1D2FEE5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FDE5-7FD3-8A32-DDA2-75F57993F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77F1-362D-40C1-A155-02794026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wordsearcher://bible/2Ki18.4" TargetMode="External"/><Relationship Id="rId2" Type="http://schemas.openxmlformats.org/officeDocument/2006/relationships/hyperlink" Target="swordsearcher://bible/Gen3.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swordsearcher://bible/Num21" TargetMode="External"/><Relationship Id="rId5" Type="http://schemas.openxmlformats.org/officeDocument/2006/relationships/hyperlink" Target="swordsearcher://bible/Isa6.6" TargetMode="External"/><Relationship Id="rId4" Type="http://schemas.openxmlformats.org/officeDocument/2006/relationships/hyperlink" Target="swordsearcher://bible/Isa6.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swordsearcher://bible/Num21.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AB9B1-0EAE-19EF-96CA-1245C31A2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E2785B-9D9D-87B3-323B-DDDFF4E2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074D74-D5B7-A87A-075D-B7E22CF8B2B8}"/>
              </a:ext>
            </a:extLst>
          </p:cNvPr>
          <p:cNvSpPr txBox="1"/>
          <p:nvPr/>
        </p:nvSpPr>
        <p:spPr>
          <a:xfrm>
            <a:off x="3441940" y="5805577"/>
            <a:ext cx="5331124" cy="79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  <a:t>The Serpent</a:t>
            </a:r>
          </a:p>
        </p:txBody>
      </p:sp>
    </p:spTree>
    <p:extLst>
      <p:ext uri="{BB962C8B-B14F-4D97-AF65-F5344CB8AC3E}">
        <p14:creationId xmlns:p14="http://schemas.microsoft.com/office/powerpoint/2010/main" val="288585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5071C-A92F-88D4-D8EB-A04040D0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31" y="-1"/>
            <a:ext cx="4867469" cy="692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54449-3F44-208E-2E17-8C5090AC3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081935" cy="69225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4DEA5A-11B6-FF2B-C51F-D4FCCC0EE03E}"/>
                  </a:ext>
                </a:extLst>
              </p14:cNvPr>
              <p14:cNvContentPartPr/>
              <p14:nvPr/>
            </p14:nvContentPartPr>
            <p14:xfrm>
              <a:off x="2573596" y="148952"/>
              <a:ext cx="1682640" cy="468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4DEA5A-11B6-FF2B-C51F-D4FCCC0EE0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4596" y="140312"/>
                <a:ext cx="170028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7BE977-238E-DA65-71E1-373D205AABA8}"/>
                  </a:ext>
                </a:extLst>
              </p14:cNvPr>
              <p14:cNvContentPartPr/>
              <p14:nvPr/>
            </p14:nvContentPartPr>
            <p14:xfrm>
              <a:off x="5681836" y="2220392"/>
              <a:ext cx="1205640" cy="552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7BE977-238E-DA65-71E1-373D205AAB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2836" y="2211392"/>
                <a:ext cx="122328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4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D78C43-07A6-854B-F22C-CD4B7097C781}"/>
              </a:ext>
            </a:extLst>
          </p:cNvPr>
          <p:cNvSpPr txBox="1"/>
          <p:nvPr/>
        </p:nvSpPr>
        <p:spPr>
          <a:xfrm>
            <a:off x="1847461" y="242596"/>
            <a:ext cx="8509519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Who were the gods in Eden?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8F2F0-BC36-E239-D5DB-3549BA32D4E7}"/>
              </a:ext>
            </a:extLst>
          </p:cNvPr>
          <p:cNvSpPr txBox="1"/>
          <p:nvPr/>
        </p:nvSpPr>
        <p:spPr>
          <a:xfrm>
            <a:off x="522514" y="1399592"/>
            <a:ext cx="1134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Satan had said: “I will be like the Most High.”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He tempts Eve by telling her they will be like gods (plural).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CA47F-22BF-6C11-6EF7-270C7EB70556}"/>
              </a:ext>
            </a:extLst>
          </p:cNvPr>
          <p:cNvSpPr txBox="1"/>
          <p:nvPr/>
        </p:nvSpPr>
        <p:spPr>
          <a:xfrm>
            <a:off x="522514" y="3228392"/>
            <a:ext cx="11364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Satan was in Eden.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God was in Eden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Some of the angelic host would also have been in Eden.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‘gods’ that she was tempted to be like were the angelic host.</a:t>
            </a:r>
          </a:p>
        </p:txBody>
      </p:sp>
    </p:spTree>
    <p:extLst>
      <p:ext uri="{BB962C8B-B14F-4D97-AF65-F5344CB8AC3E}">
        <p14:creationId xmlns:p14="http://schemas.microsoft.com/office/powerpoint/2010/main" val="24007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A38D9-2E9E-4AF1-81F6-E48779A3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6" y="12245"/>
            <a:ext cx="10063260" cy="68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AB9913-7B8F-76BA-B850-FDF3FCE2C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81" y="0"/>
            <a:ext cx="8367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010BA-CB3E-34C6-B450-5470D0AE90A9}"/>
              </a:ext>
            </a:extLst>
          </p:cNvPr>
          <p:cNvSpPr txBox="1"/>
          <p:nvPr/>
        </p:nvSpPr>
        <p:spPr>
          <a:xfrm>
            <a:off x="69011" y="172528"/>
            <a:ext cx="120165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Genesis, the serpent was used in the temptation process. After man sinned, God placed a curse on the serpent by saying, “Upon thy belly shalt thou go, and dust shalt thou eat all the days of thy life” (Gen. 3:14). The implication is that the serpent was once able to travel and move using a method other than crawling on its belly. Researchers in Israel made an amazing discovery several years ago, which reveals that serpents may have originally had legs.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37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C0437-1B22-A4CB-FDD9-9C0CD26326A6}"/>
              </a:ext>
            </a:extLst>
          </p:cNvPr>
          <p:cNvSpPr txBox="1"/>
          <p:nvPr/>
        </p:nvSpPr>
        <p:spPr>
          <a:xfrm>
            <a:off x="224287" y="241540"/>
            <a:ext cx="11852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a quarter of a century ago, several unusual fossils were discovered in a stone quarry at Ein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Yabrud</a:t>
            </a:r>
            <a:r>
              <a:rPr lang="en-US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near Ramallah, which is in the West Bank area of Israel. These ancient fossils were serpents with two small hind legs. There were three well-preserved snake fossils, and they were considered evidence of the most primitive snakes ever found.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BCB8B-D0D0-CCDD-F5F9-79D67AE86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8" y="3229008"/>
            <a:ext cx="7263441" cy="33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BD6CF-D415-D459-B753-66E4F276F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83" y="1051754"/>
            <a:ext cx="5589917" cy="4683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5D372-DFF0-FB20-F509-A7906AC624CC}"/>
              </a:ext>
            </a:extLst>
          </p:cNvPr>
          <p:cNvSpPr txBox="1"/>
          <p:nvPr/>
        </p:nvSpPr>
        <p:spPr>
          <a:xfrm>
            <a:off x="60385" y="198408"/>
            <a:ext cx="6426679" cy="639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discovery added credence to the verse in Genesis 3:14, implying that before the serpent was cursed it could communicate and travel in a manner other than crawling. Amazingly, these fossils of serpents with legs were found in Israel not far from Jerusalem, again showing a parallel with the biblical narrative.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8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4C065E-C239-F1D0-E2EE-C9D436E9CA6C}"/>
              </a:ext>
            </a:extLst>
          </p:cNvPr>
          <p:cNvSpPr txBox="1"/>
          <p:nvPr/>
        </p:nvSpPr>
        <p:spPr>
          <a:xfrm>
            <a:off x="71535" y="432923"/>
            <a:ext cx="12045820" cy="599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Hebrew word rendered "serpent" in </a:t>
            </a:r>
            <a:r>
              <a:rPr lang="en-US" sz="3600" b="1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Gen 3:1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Nachash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(from the root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Nachash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shine), and means a shining one. Hence, in Chaldee it means brass or copper, because of its shining. Hence also, the word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Nehushtan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piece of brass, in</a:t>
            </a:r>
            <a:r>
              <a:rPr lang="en-US" sz="36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2Ki 18:4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the same way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Saraph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en-US" sz="3600" b="1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Isa 6:2</a:t>
            </a:r>
            <a:r>
              <a:rPr lang="en-US" sz="36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600" b="1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6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means a burning one, and, because the serpents mentioned in </a:t>
            </a:r>
            <a:r>
              <a:rPr lang="en-US" sz="3600" b="1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Num 21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were burning, in the poison of their bite, they were called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Saraphim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Saraphs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9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894DF-4B45-A4FB-6F41-68B3334D4CAC}"/>
              </a:ext>
            </a:extLst>
          </p:cNvPr>
          <p:cNvSpPr txBox="1"/>
          <p:nvPr/>
        </p:nvSpPr>
        <p:spPr>
          <a:xfrm>
            <a:off x="0" y="136528"/>
            <a:ext cx="12192000" cy="65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with the LORD said unto Moses, "Make thee a fiery serpent" (</a:t>
            </a:r>
            <a:r>
              <a:rPr lang="en-US" sz="3600" b="1" u="sng" kern="100" dirty="0">
                <a:solidFill>
                  <a:srgbClr val="0563C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Num 21:8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He said, "Make thee a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Saraph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and , in obeying this command, we read in v. 9, "Moses made a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Nachash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brass".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Nachash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thus used as being interchangeable with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Saraph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Now, if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Saraph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used of a serpent because its bite was burning, and is also used of a celestial or spirit-being (a burning one), why should not </a:t>
            </a:r>
            <a:r>
              <a:rPr lang="en-US" sz="3600" kern="1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Nachash</a:t>
            </a:r>
            <a:r>
              <a:rPr lang="en-US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used of a serpent because its appearance was shining, and be also used of a celestial or spirit-being (a shining one)?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4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21A8B-D8DD-797B-D941-FA71B02AEA0A}"/>
              </a:ext>
            </a:extLst>
          </p:cNvPr>
          <p:cNvSpPr txBox="1"/>
          <p:nvPr/>
        </p:nvSpPr>
        <p:spPr>
          <a:xfrm>
            <a:off x="130629" y="429208"/>
            <a:ext cx="1194318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Figures of speech</a:t>
            </a:r>
            <a:r>
              <a:rPr lang="en-US" sz="480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Dan shall be a serpent by the 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the dragon, that old serpent, which is the Devil, and Satan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great red dragon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leviathan the piercing serpent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leviathan that crooked serpent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31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91EB7-F332-CB85-B385-327106AD1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9555" cy="685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6C86A-7E83-5F47-25EA-F0E2C7600D45}"/>
              </a:ext>
            </a:extLst>
          </p:cNvPr>
          <p:cNvSpPr txBox="1"/>
          <p:nvPr/>
        </p:nvSpPr>
        <p:spPr>
          <a:xfrm>
            <a:off x="6288833" y="6029522"/>
            <a:ext cx="167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(North Star)</a:t>
            </a:r>
          </a:p>
        </p:txBody>
      </p:sp>
    </p:spTree>
    <p:extLst>
      <p:ext uri="{BB962C8B-B14F-4D97-AF65-F5344CB8AC3E}">
        <p14:creationId xmlns:p14="http://schemas.microsoft.com/office/powerpoint/2010/main" val="69567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547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Shoop</dc:creator>
  <cp:lastModifiedBy>Keith Shoop</cp:lastModifiedBy>
  <cp:revision>2</cp:revision>
  <dcterms:created xsi:type="dcterms:W3CDTF">2024-11-07T20:36:26Z</dcterms:created>
  <dcterms:modified xsi:type="dcterms:W3CDTF">2024-11-09T16:59:37Z</dcterms:modified>
</cp:coreProperties>
</file>